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57" r:id="rId4"/>
    <p:sldId id="259" r:id="rId5"/>
    <p:sldId id="260"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656" y="5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A392BA8-90CD-493A-80CA-85A2F47680C1}" type="datetimeFigureOut">
              <a:rPr lang="en-IN" smtClean="0"/>
              <a:t>17-11-2025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98011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A392BA8-90CD-493A-80CA-85A2F47680C1}" type="datetimeFigureOut">
              <a:rPr lang="en-IN" smtClean="0"/>
              <a:t>17-11-2025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157438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A392BA8-90CD-493A-80CA-85A2F47680C1}" type="datetimeFigureOut">
              <a:rPr lang="en-IN" smtClean="0"/>
              <a:t>17-11-2025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2303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A392BA8-90CD-493A-80CA-85A2F47680C1}" type="datetimeFigureOut">
              <a:rPr lang="en-IN" smtClean="0"/>
              <a:t>17-11-2025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205442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392BA8-90CD-493A-80CA-85A2F47680C1}" type="datetimeFigureOut">
              <a:rPr lang="en-IN" smtClean="0"/>
              <a:t>17-11-2025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192727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A392BA8-90CD-493A-80CA-85A2F47680C1}" type="datetimeFigureOut">
              <a:rPr lang="en-IN" smtClean="0"/>
              <a:t>17-11-2025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17847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A392BA8-90CD-493A-80CA-85A2F47680C1}" type="datetimeFigureOut">
              <a:rPr lang="en-IN" smtClean="0"/>
              <a:t>17-11-2025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291442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A392BA8-90CD-493A-80CA-85A2F47680C1}" type="datetimeFigureOut">
              <a:rPr lang="en-IN" smtClean="0"/>
              <a:t>17-11-2025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54666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92BA8-90CD-493A-80CA-85A2F47680C1}" type="datetimeFigureOut">
              <a:rPr lang="en-IN" smtClean="0"/>
              <a:t>17-11-2025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182769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392BA8-90CD-493A-80CA-85A2F47680C1}" type="datetimeFigureOut">
              <a:rPr lang="en-IN" smtClean="0"/>
              <a:t>17-11-2025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331424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392BA8-90CD-493A-80CA-85A2F47680C1}" type="datetimeFigureOut">
              <a:rPr lang="en-IN" smtClean="0"/>
              <a:t>17-11-2025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77D05D-D6E1-4C65-8455-2475ED6BDD50}" type="slidenum">
              <a:rPr lang="en-IN" smtClean="0"/>
              <a:t>‹#›</a:t>
            </a:fld>
            <a:endParaRPr lang="en-IN"/>
          </a:p>
        </p:txBody>
      </p:sp>
    </p:spTree>
    <p:extLst>
      <p:ext uri="{BB962C8B-B14F-4D97-AF65-F5344CB8AC3E}">
        <p14:creationId xmlns:p14="http://schemas.microsoft.com/office/powerpoint/2010/main" val="241733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92BA8-90CD-493A-80CA-85A2F47680C1}" type="datetimeFigureOut">
              <a:rPr lang="en-IN" smtClean="0"/>
              <a:t>17-11-2025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7D05D-D6E1-4C65-8455-2475ED6BDD50}" type="slidenum">
              <a:rPr lang="en-IN" smtClean="0"/>
              <a:t>‹#›</a:t>
            </a:fld>
            <a:endParaRPr lang="en-IN"/>
          </a:p>
        </p:txBody>
      </p:sp>
    </p:spTree>
    <p:extLst>
      <p:ext uri="{BB962C8B-B14F-4D97-AF65-F5344CB8AC3E}">
        <p14:creationId xmlns:p14="http://schemas.microsoft.com/office/powerpoint/2010/main" val="325649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6000" r="-3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110038"/>
          </a:xfrm>
        </p:spPr>
        <p:txBody>
          <a:bodyPr>
            <a:noAutofit/>
          </a:bodyPr>
          <a:lstStyle/>
          <a:p>
            <a:r>
              <a:rPr lang="en-IN" sz="6600" b="1" dirty="0">
                <a:solidFill>
                  <a:schemeClr val="bg1"/>
                </a:solidFill>
                <a:latin typeface="Bebas Neue Bold" panose="020B0606020202050201" pitchFamily="34" charset="0"/>
              </a:rPr>
              <a:t>CBCI Office for Education and Culture Releases Four Landmark Volumes on Catholic Education</a:t>
            </a:r>
            <a:endParaRPr lang="en-IN" sz="6600" dirty="0">
              <a:solidFill>
                <a:schemeClr val="bg1"/>
              </a:solidFill>
              <a:latin typeface="Bebas Neue Bold" panose="020B0606020202050201" pitchFamily="34" charset="0"/>
            </a:endParaRPr>
          </a:p>
        </p:txBody>
      </p:sp>
    </p:spTree>
    <p:extLst>
      <p:ext uri="{BB962C8B-B14F-4D97-AF65-F5344CB8AC3E}">
        <p14:creationId xmlns:p14="http://schemas.microsoft.com/office/powerpoint/2010/main" val="3171265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6000" r="-3000" b="-7000"/>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155700"/>
            <a:ext cx="10515600" cy="5021263"/>
          </a:xfrm>
        </p:spPr>
        <p:txBody>
          <a:bodyPr>
            <a:noAutofit/>
          </a:bodyPr>
          <a:lstStyle/>
          <a:p>
            <a:pPr marL="0" indent="0" algn="ctr">
              <a:buNone/>
            </a:pPr>
            <a:r>
              <a:rPr lang="en-IN" sz="3000" dirty="0">
                <a:solidFill>
                  <a:schemeClr val="bg1"/>
                </a:solidFill>
              </a:rPr>
              <a:t>In a landmark contribution to the field of faith-based education, the CBCI Office for Education and Culture has released four new books that together chart a comprehensive vision for Catholic education in India and beyond. These volumes—Catholic Educators: Heralds of Transforming Education, The Teachings of the Catholic Church on Education, Saint Educators: The Story of Holiness and Education in the Church, and Education 5.0: Nurturing Gen Next for Excellence and Service—reflect the Office’s ongoing mission to form leaders, inspire renewal, and strengthen the Catholic educational apostolate across the nation.</a:t>
            </a:r>
          </a:p>
        </p:txBody>
      </p:sp>
    </p:spTree>
    <p:extLst>
      <p:ext uri="{BB962C8B-B14F-4D97-AF65-F5344CB8AC3E}">
        <p14:creationId xmlns:p14="http://schemas.microsoft.com/office/powerpoint/2010/main" val="24294694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6000" r="-3000" b="-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1224" t="702" r="4780" b="4000"/>
          <a:stretch/>
        </p:blipFill>
        <p:spPr>
          <a:xfrm>
            <a:off x="4846639" y="1475745"/>
            <a:ext cx="2496739" cy="372204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1185" t="9263" r="13914" b="12281"/>
          <a:stretch/>
        </p:blipFill>
        <p:spPr>
          <a:xfrm>
            <a:off x="4856823" y="1475746"/>
            <a:ext cx="2483584" cy="372204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51458" t="3228" r="15938" b="1181"/>
          <a:stretch/>
        </p:blipFill>
        <p:spPr>
          <a:xfrm>
            <a:off x="4889500" y="1471448"/>
            <a:ext cx="2441369" cy="3714313"/>
          </a:xfrm>
          <a:prstGeom prst="rect">
            <a:avLst/>
          </a:prstGeom>
        </p:spPr>
      </p:pic>
      <p:sp>
        <p:nvSpPr>
          <p:cNvPr id="5" name="TextBox 4"/>
          <p:cNvSpPr txBox="1"/>
          <p:nvPr/>
        </p:nvSpPr>
        <p:spPr>
          <a:xfrm>
            <a:off x="1650124" y="230788"/>
            <a:ext cx="9312166" cy="1209562"/>
          </a:xfrm>
          <a:prstGeom prst="rect">
            <a:avLst/>
          </a:prstGeom>
          <a:noFill/>
        </p:spPr>
        <p:txBody>
          <a:bodyPr wrap="square" rtlCol="0">
            <a:spAutoFit/>
          </a:bodyPr>
          <a:lstStyle/>
          <a:p>
            <a:pPr algn="ctr">
              <a:lnSpc>
                <a:spcPct val="80000"/>
              </a:lnSpc>
            </a:pPr>
            <a:r>
              <a:rPr lang="en-IN" sz="4400" b="1" dirty="0" smtClean="0">
                <a:solidFill>
                  <a:schemeClr val="bg1"/>
                </a:solidFill>
                <a:latin typeface="Bebas Neue Bold" panose="020B0606020202050201" pitchFamily="34" charset="0"/>
              </a:rPr>
              <a:t>NEW BOOKS BY </a:t>
            </a:r>
          </a:p>
          <a:p>
            <a:pPr algn="ctr">
              <a:lnSpc>
                <a:spcPct val="80000"/>
              </a:lnSpc>
            </a:pPr>
            <a:r>
              <a:rPr lang="en-IN" sz="4400" b="1" dirty="0" smtClean="0">
                <a:solidFill>
                  <a:schemeClr val="bg1"/>
                </a:solidFill>
                <a:latin typeface="Bebas Neue Bold" panose="020B0606020202050201" pitchFamily="34" charset="0"/>
              </a:rPr>
              <a:t>CBCI OFFICE FOR EDUCATION AND CULTURE</a:t>
            </a:r>
            <a:endParaRPr lang="en-IN" sz="4400" b="1" dirty="0">
              <a:solidFill>
                <a:schemeClr val="bg1"/>
              </a:solidFill>
              <a:latin typeface="Bebas Neue Bold" panose="020B0606020202050201" pitchFamily="34" charset="0"/>
            </a:endParaRPr>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49860" r="2731" b="5185"/>
          <a:stretch/>
        </p:blipFill>
        <p:spPr>
          <a:xfrm>
            <a:off x="4870020" y="1484044"/>
            <a:ext cx="2466536" cy="3714313"/>
          </a:xfrm>
          <a:prstGeom prst="rect">
            <a:avLst/>
          </a:prstGeom>
        </p:spPr>
      </p:pic>
      <p:grpSp>
        <p:nvGrpSpPr>
          <p:cNvPr id="19" name="Group 18"/>
          <p:cNvGrpSpPr/>
          <p:nvPr/>
        </p:nvGrpSpPr>
        <p:grpSpPr>
          <a:xfrm>
            <a:off x="363256" y="5361643"/>
            <a:ext cx="11828744" cy="1496357"/>
            <a:chOff x="363256" y="5361643"/>
            <a:chExt cx="11828744" cy="1496357"/>
          </a:xfrm>
        </p:grpSpPr>
        <p:sp>
          <p:nvSpPr>
            <p:cNvPr id="10" name="TextBox 9"/>
            <p:cNvSpPr txBox="1"/>
            <p:nvPr/>
          </p:nvSpPr>
          <p:spPr>
            <a:xfrm>
              <a:off x="3310208" y="5362206"/>
              <a:ext cx="3069020" cy="781752"/>
            </a:xfrm>
            <a:prstGeom prst="rect">
              <a:avLst/>
            </a:prstGeom>
            <a:noFill/>
          </p:spPr>
          <p:txBody>
            <a:bodyPr wrap="square" rtlCol="0">
              <a:spAutoFit/>
            </a:bodyPr>
            <a:lstStyle/>
            <a:p>
              <a:pPr algn="ctr">
                <a:lnSpc>
                  <a:spcPct val="80000"/>
                </a:lnSpc>
              </a:pPr>
              <a:r>
                <a:rPr lang="en-IN" sz="2000" b="1" dirty="0" smtClean="0">
                  <a:ln w="76200">
                    <a:solidFill>
                      <a:schemeClr val="tx1"/>
                    </a:solidFill>
                  </a:ln>
                </a:rPr>
                <a:t>CATHOLIC EDUCATORS</a:t>
              </a:r>
            </a:p>
            <a:p>
              <a:pPr algn="ctr">
                <a:lnSpc>
                  <a:spcPct val="80000"/>
                </a:lnSpc>
              </a:pPr>
              <a:r>
                <a:rPr lang="en-IN" b="1" dirty="0" smtClean="0">
                  <a:ln w="76200">
                    <a:solidFill>
                      <a:schemeClr val="tx1"/>
                    </a:solidFill>
                  </a:ln>
                </a:rPr>
                <a:t>Heralds of Transforming Education</a:t>
              </a:r>
              <a:endParaRPr lang="en-IN" b="1" dirty="0">
                <a:ln w="76200">
                  <a:solidFill>
                    <a:schemeClr val="tx1"/>
                  </a:solidFill>
                </a:ln>
              </a:endParaRPr>
            </a:p>
          </p:txBody>
        </p:sp>
        <p:sp>
          <p:nvSpPr>
            <p:cNvPr id="11" name="TextBox 10"/>
            <p:cNvSpPr txBox="1"/>
            <p:nvPr/>
          </p:nvSpPr>
          <p:spPr>
            <a:xfrm>
              <a:off x="9122980" y="5362206"/>
              <a:ext cx="3069020" cy="781752"/>
            </a:xfrm>
            <a:prstGeom prst="rect">
              <a:avLst/>
            </a:prstGeom>
            <a:noFill/>
          </p:spPr>
          <p:txBody>
            <a:bodyPr wrap="square" rtlCol="0">
              <a:spAutoFit/>
            </a:bodyPr>
            <a:lstStyle/>
            <a:p>
              <a:pPr algn="ctr">
                <a:lnSpc>
                  <a:spcPct val="80000"/>
                </a:lnSpc>
              </a:pPr>
              <a:r>
                <a:rPr lang="en-IN" sz="2000" b="1" dirty="0" smtClean="0">
                  <a:ln w="76200">
                    <a:solidFill>
                      <a:schemeClr val="tx1"/>
                    </a:solidFill>
                  </a:ln>
                  <a:solidFill>
                    <a:schemeClr val="bg1"/>
                  </a:solidFill>
                </a:rPr>
                <a:t>SAINT EDUCATORS</a:t>
              </a:r>
            </a:p>
            <a:p>
              <a:pPr algn="ctr">
                <a:lnSpc>
                  <a:spcPct val="80000"/>
                </a:lnSpc>
              </a:pPr>
              <a:r>
                <a:rPr lang="en-IN" b="1" dirty="0" smtClean="0">
                  <a:ln w="76200">
                    <a:solidFill>
                      <a:schemeClr val="tx1"/>
                    </a:solidFill>
                  </a:ln>
                  <a:solidFill>
                    <a:schemeClr val="bg1"/>
                  </a:solidFill>
                </a:rPr>
                <a:t>The Story of Holiness and Education in the Church</a:t>
              </a:r>
              <a:endParaRPr lang="en-IN" b="1" dirty="0">
                <a:ln w="76200">
                  <a:solidFill>
                    <a:schemeClr val="tx1"/>
                  </a:solidFill>
                </a:ln>
                <a:solidFill>
                  <a:schemeClr val="bg1"/>
                </a:solidFill>
              </a:endParaRPr>
            </a:p>
          </p:txBody>
        </p:sp>
        <p:sp>
          <p:nvSpPr>
            <p:cNvPr id="12" name="TextBox 11"/>
            <p:cNvSpPr txBox="1"/>
            <p:nvPr/>
          </p:nvSpPr>
          <p:spPr>
            <a:xfrm>
              <a:off x="6233794" y="5362206"/>
              <a:ext cx="3069020" cy="781752"/>
            </a:xfrm>
            <a:prstGeom prst="rect">
              <a:avLst/>
            </a:prstGeom>
            <a:noFill/>
          </p:spPr>
          <p:txBody>
            <a:bodyPr wrap="square" rtlCol="0">
              <a:spAutoFit/>
            </a:bodyPr>
            <a:lstStyle/>
            <a:p>
              <a:pPr algn="ctr">
                <a:lnSpc>
                  <a:spcPct val="80000"/>
                </a:lnSpc>
              </a:pPr>
              <a:r>
                <a:rPr lang="en-IN" sz="2000" b="1" dirty="0" smtClean="0">
                  <a:ln w="76200">
                    <a:solidFill>
                      <a:schemeClr val="tx1"/>
                    </a:solidFill>
                  </a:ln>
                  <a:solidFill>
                    <a:schemeClr val="bg1"/>
                  </a:solidFill>
                </a:rPr>
                <a:t>EDUCATION 5.0</a:t>
              </a:r>
            </a:p>
            <a:p>
              <a:pPr algn="ctr">
                <a:lnSpc>
                  <a:spcPct val="80000"/>
                </a:lnSpc>
              </a:pPr>
              <a:r>
                <a:rPr lang="en-IN" b="1" dirty="0" smtClean="0">
                  <a:ln w="76200">
                    <a:solidFill>
                      <a:schemeClr val="tx1"/>
                    </a:solidFill>
                  </a:ln>
                  <a:solidFill>
                    <a:schemeClr val="bg1"/>
                  </a:solidFill>
                </a:rPr>
                <a:t>Nurturing Gen Next for Excellence and Service</a:t>
              </a:r>
              <a:endParaRPr lang="en-IN" b="1" dirty="0">
                <a:ln w="76200">
                  <a:solidFill>
                    <a:schemeClr val="tx1"/>
                  </a:solidFill>
                </a:ln>
                <a:solidFill>
                  <a:schemeClr val="bg1"/>
                </a:solidFill>
              </a:endParaRPr>
            </a:p>
          </p:txBody>
        </p:sp>
        <p:sp>
          <p:nvSpPr>
            <p:cNvPr id="13" name="TextBox 12"/>
            <p:cNvSpPr txBox="1"/>
            <p:nvPr/>
          </p:nvSpPr>
          <p:spPr>
            <a:xfrm>
              <a:off x="363256" y="5362206"/>
              <a:ext cx="3069020" cy="1495794"/>
            </a:xfrm>
            <a:prstGeom prst="rect">
              <a:avLst/>
            </a:prstGeom>
            <a:noFill/>
          </p:spPr>
          <p:txBody>
            <a:bodyPr wrap="square" rtlCol="0">
              <a:spAutoFit/>
            </a:bodyPr>
            <a:lstStyle/>
            <a:p>
              <a:pPr algn="ctr">
                <a:lnSpc>
                  <a:spcPct val="80000"/>
                </a:lnSpc>
              </a:pPr>
              <a:r>
                <a:rPr lang="en-IN" sz="2000" b="1" dirty="0" smtClean="0">
                  <a:ln w="57150">
                    <a:solidFill>
                      <a:schemeClr val="tx1"/>
                    </a:solidFill>
                  </a:ln>
                </a:rPr>
                <a:t>THE TEACHINGS OF THE CATHOLIC CHURCH ON EDUCATION</a:t>
              </a:r>
            </a:p>
            <a:p>
              <a:pPr algn="ctr">
                <a:lnSpc>
                  <a:spcPct val="80000"/>
                </a:lnSpc>
              </a:pPr>
              <a:r>
                <a:rPr lang="en-IN" b="1" dirty="0" smtClean="0">
                  <a:ln w="57150">
                    <a:solidFill>
                      <a:schemeClr val="tx1"/>
                    </a:solidFill>
                  </a:ln>
                </a:rPr>
                <a:t>Church’s Most Significant Magisterial Documents on Education</a:t>
              </a:r>
              <a:endParaRPr lang="en-IN" b="1" dirty="0">
                <a:ln w="57150">
                  <a:solidFill>
                    <a:schemeClr val="tx1"/>
                  </a:solidFill>
                </a:ln>
              </a:endParaRPr>
            </a:p>
          </p:txBody>
        </p:sp>
        <p:sp>
          <p:nvSpPr>
            <p:cNvPr id="14" name="TextBox 13"/>
            <p:cNvSpPr txBox="1"/>
            <p:nvPr/>
          </p:nvSpPr>
          <p:spPr>
            <a:xfrm>
              <a:off x="363256" y="5362206"/>
              <a:ext cx="3069020" cy="1495794"/>
            </a:xfrm>
            <a:prstGeom prst="rect">
              <a:avLst/>
            </a:prstGeom>
            <a:noFill/>
          </p:spPr>
          <p:txBody>
            <a:bodyPr wrap="square" rtlCol="0">
              <a:spAutoFit/>
            </a:bodyPr>
            <a:lstStyle/>
            <a:p>
              <a:pPr algn="ctr">
                <a:lnSpc>
                  <a:spcPct val="80000"/>
                </a:lnSpc>
              </a:pPr>
              <a:r>
                <a:rPr lang="en-IN" sz="2000" b="1" dirty="0" smtClean="0">
                  <a:ln w="57150">
                    <a:noFill/>
                  </a:ln>
                  <a:solidFill>
                    <a:schemeClr val="bg1"/>
                  </a:solidFill>
                </a:rPr>
                <a:t>THE TEACHINGS OF THE CATHOLIC CHURCH ON EDUCATION</a:t>
              </a:r>
            </a:p>
            <a:p>
              <a:pPr algn="ctr">
                <a:lnSpc>
                  <a:spcPct val="80000"/>
                </a:lnSpc>
              </a:pPr>
              <a:r>
                <a:rPr lang="en-IN" b="1" dirty="0" smtClean="0">
                  <a:ln w="57150">
                    <a:noFill/>
                  </a:ln>
                  <a:solidFill>
                    <a:schemeClr val="bg1"/>
                  </a:solidFill>
                </a:rPr>
                <a:t>Church’s Most Significant Magisterial Documents on Education</a:t>
              </a:r>
              <a:endParaRPr lang="en-IN" b="1" dirty="0">
                <a:ln w="57150">
                  <a:noFill/>
                </a:ln>
                <a:solidFill>
                  <a:schemeClr val="bg1"/>
                </a:solidFill>
              </a:endParaRPr>
            </a:p>
          </p:txBody>
        </p:sp>
        <p:sp>
          <p:nvSpPr>
            <p:cNvPr id="15" name="TextBox 14"/>
            <p:cNvSpPr txBox="1"/>
            <p:nvPr/>
          </p:nvSpPr>
          <p:spPr>
            <a:xfrm>
              <a:off x="3310208" y="5362206"/>
              <a:ext cx="3069020" cy="781752"/>
            </a:xfrm>
            <a:prstGeom prst="rect">
              <a:avLst/>
            </a:prstGeom>
            <a:noFill/>
          </p:spPr>
          <p:txBody>
            <a:bodyPr wrap="square" rtlCol="0">
              <a:spAutoFit/>
            </a:bodyPr>
            <a:lstStyle/>
            <a:p>
              <a:pPr algn="ctr">
                <a:lnSpc>
                  <a:spcPct val="80000"/>
                </a:lnSpc>
              </a:pPr>
              <a:r>
                <a:rPr lang="en-IN" sz="2000" b="1" dirty="0" smtClean="0">
                  <a:ln w="76200">
                    <a:noFill/>
                  </a:ln>
                  <a:solidFill>
                    <a:schemeClr val="bg1"/>
                  </a:solidFill>
                </a:rPr>
                <a:t>CATHOLIC EDUCATORS</a:t>
              </a:r>
            </a:p>
            <a:p>
              <a:pPr algn="ctr">
                <a:lnSpc>
                  <a:spcPct val="80000"/>
                </a:lnSpc>
              </a:pPr>
              <a:r>
                <a:rPr lang="en-IN" b="1" dirty="0" smtClean="0">
                  <a:ln w="76200">
                    <a:noFill/>
                  </a:ln>
                  <a:solidFill>
                    <a:schemeClr val="bg1"/>
                  </a:solidFill>
                </a:rPr>
                <a:t>Heralds of Transforming Education</a:t>
              </a:r>
              <a:endParaRPr lang="en-IN" b="1" dirty="0">
                <a:ln w="76200">
                  <a:noFill/>
                </a:ln>
                <a:solidFill>
                  <a:schemeClr val="bg1"/>
                </a:solidFill>
              </a:endParaRPr>
            </a:p>
          </p:txBody>
        </p:sp>
        <p:sp>
          <p:nvSpPr>
            <p:cNvPr id="16" name="TextBox 15"/>
            <p:cNvSpPr txBox="1"/>
            <p:nvPr/>
          </p:nvSpPr>
          <p:spPr>
            <a:xfrm>
              <a:off x="6233794" y="5361643"/>
              <a:ext cx="3069020" cy="781752"/>
            </a:xfrm>
            <a:prstGeom prst="rect">
              <a:avLst/>
            </a:prstGeom>
            <a:noFill/>
          </p:spPr>
          <p:txBody>
            <a:bodyPr wrap="square" rtlCol="0">
              <a:spAutoFit/>
            </a:bodyPr>
            <a:lstStyle/>
            <a:p>
              <a:pPr algn="ctr">
                <a:lnSpc>
                  <a:spcPct val="80000"/>
                </a:lnSpc>
              </a:pPr>
              <a:r>
                <a:rPr lang="en-IN" sz="2000" b="1" dirty="0" smtClean="0">
                  <a:solidFill>
                    <a:schemeClr val="bg1"/>
                  </a:solidFill>
                </a:rPr>
                <a:t>EDUCATION 5.0</a:t>
              </a:r>
            </a:p>
            <a:p>
              <a:pPr algn="ctr">
                <a:lnSpc>
                  <a:spcPct val="80000"/>
                </a:lnSpc>
              </a:pPr>
              <a:r>
                <a:rPr lang="en-IN" b="1" dirty="0" smtClean="0">
                  <a:solidFill>
                    <a:schemeClr val="bg1"/>
                  </a:solidFill>
                </a:rPr>
                <a:t>Nurturing Gen Next for Excellence and Service</a:t>
              </a:r>
              <a:endParaRPr lang="en-IN" b="1" dirty="0">
                <a:solidFill>
                  <a:schemeClr val="bg1"/>
                </a:solidFill>
              </a:endParaRPr>
            </a:p>
          </p:txBody>
        </p:sp>
        <p:sp>
          <p:nvSpPr>
            <p:cNvPr id="17" name="TextBox 16"/>
            <p:cNvSpPr txBox="1"/>
            <p:nvPr/>
          </p:nvSpPr>
          <p:spPr>
            <a:xfrm>
              <a:off x="9122980" y="5361643"/>
              <a:ext cx="3069020" cy="781752"/>
            </a:xfrm>
            <a:prstGeom prst="rect">
              <a:avLst/>
            </a:prstGeom>
            <a:noFill/>
          </p:spPr>
          <p:txBody>
            <a:bodyPr wrap="square" rtlCol="0">
              <a:spAutoFit/>
            </a:bodyPr>
            <a:lstStyle/>
            <a:p>
              <a:pPr algn="ctr">
                <a:lnSpc>
                  <a:spcPct val="80000"/>
                </a:lnSpc>
              </a:pPr>
              <a:r>
                <a:rPr lang="en-IN" sz="2000" b="1" dirty="0" smtClean="0">
                  <a:solidFill>
                    <a:schemeClr val="bg1"/>
                  </a:solidFill>
                </a:rPr>
                <a:t>SAINT EDUCATORS</a:t>
              </a:r>
            </a:p>
            <a:p>
              <a:pPr algn="ctr">
                <a:lnSpc>
                  <a:spcPct val="80000"/>
                </a:lnSpc>
              </a:pPr>
              <a:r>
                <a:rPr lang="en-IN" b="1" dirty="0" smtClean="0">
                  <a:solidFill>
                    <a:schemeClr val="bg1"/>
                  </a:solidFill>
                </a:rPr>
                <a:t>The Story of Holiness and Education in the Church</a:t>
              </a:r>
              <a:endParaRPr lang="en-IN" b="1" dirty="0">
                <a:solidFill>
                  <a:schemeClr val="bg1"/>
                </a:solidFill>
              </a:endParaRPr>
            </a:p>
          </p:txBody>
        </p:sp>
      </p:grpSp>
    </p:spTree>
    <p:extLst>
      <p:ext uri="{BB962C8B-B14F-4D97-AF65-F5344CB8AC3E}">
        <p14:creationId xmlns:p14="http://schemas.microsoft.com/office/powerpoint/2010/main" val="24627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42" presetClass="path" presetSubtype="0" accel="50000" decel="50000" fill="hold" nodeType="withEffect">
                                  <p:stCondLst>
                                    <p:cond delay="0"/>
                                  </p:stCondLst>
                                  <p:childTnLst>
                                    <p:animMotion origin="layout" path="M 0.00065 -0.01065 L 0.36393 -0.00209 " pathEditMode="relative" rAng="0" ptsTypes="AA">
                                      <p:cBhvr>
                                        <p:cTn id="23" dur="2000" fill="hold"/>
                                        <p:tgtEl>
                                          <p:spTgt spid="9"/>
                                        </p:tgtEl>
                                        <p:attrNameLst>
                                          <p:attrName>ppt_x</p:attrName>
                                          <p:attrName>ppt_y</p:attrName>
                                        </p:attrNameLst>
                                      </p:cBhvr>
                                      <p:rCtr x="18164" y="417"/>
                                    </p:animMotion>
                                  </p:childTnLst>
                                </p:cTn>
                              </p:par>
                              <p:par>
                                <p:cTn id="24" presetID="42" presetClass="path" presetSubtype="0" accel="50000" decel="50000" fill="hold" nodeType="withEffect">
                                  <p:stCondLst>
                                    <p:cond delay="0"/>
                                  </p:stCondLst>
                                  <p:childTnLst>
                                    <p:animMotion origin="layout" path="M -2.08333E-7 -4.07407E-6 L -0.34805 0.00232 " pathEditMode="relative" rAng="0" ptsTypes="AA">
                                      <p:cBhvr>
                                        <p:cTn id="25" dur="2000" fill="hold"/>
                                        <p:tgtEl>
                                          <p:spTgt spid="8"/>
                                        </p:tgtEl>
                                        <p:attrNameLst>
                                          <p:attrName>ppt_x</p:attrName>
                                          <p:attrName>ppt_y</p:attrName>
                                        </p:attrNameLst>
                                      </p:cBhvr>
                                      <p:rCtr x="-17409" y="116"/>
                                    </p:animMotion>
                                  </p:childTnLst>
                                </p:cTn>
                              </p:par>
                              <p:par>
                                <p:cTn id="26" presetID="42" presetClass="path" presetSubtype="0" accel="50000" decel="50000" fill="hold" nodeType="withEffect">
                                  <p:stCondLst>
                                    <p:cond delay="0"/>
                                  </p:stCondLst>
                                  <p:childTnLst>
                                    <p:animMotion origin="layout" path="M 2.08333E-7 -4.07407E-6 L 0.1293 -0.00046 " pathEditMode="relative" rAng="0" ptsTypes="AA">
                                      <p:cBhvr>
                                        <p:cTn id="27" dur="2000" fill="hold"/>
                                        <p:tgtEl>
                                          <p:spTgt spid="7"/>
                                        </p:tgtEl>
                                        <p:attrNameLst>
                                          <p:attrName>ppt_x</p:attrName>
                                          <p:attrName>ppt_y</p:attrName>
                                        </p:attrNameLst>
                                      </p:cBhvr>
                                      <p:rCtr x="6458" y="-23"/>
                                    </p:animMotion>
                                  </p:childTnLst>
                                </p:cTn>
                              </p:par>
                              <p:par>
                                <p:cTn id="28" presetID="42" presetClass="path" presetSubtype="0" accel="50000" decel="50000" fill="hold" nodeType="withEffect">
                                  <p:stCondLst>
                                    <p:cond delay="0"/>
                                  </p:stCondLst>
                                  <p:childTnLst>
                                    <p:animMotion origin="layout" path="M 0.0181 -0.00046 L -0.10299 -0.00324 " pathEditMode="relative" rAng="0" ptsTypes="AA">
                                      <p:cBhvr>
                                        <p:cTn id="29" dur="2000" fill="hold"/>
                                        <p:tgtEl>
                                          <p:spTgt spid="6"/>
                                        </p:tgtEl>
                                        <p:attrNameLst>
                                          <p:attrName>ppt_x</p:attrName>
                                          <p:attrName>ppt_y</p:attrName>
                                        </p:attrNameLst>
                                      </p:cBhvr>
                                      <p:rCtr x="-6055" y="-139"/>
                                    </p:animMotion>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6000" r="-3000" b="-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1224" t="702" r="4780" b="4000"/>
          <a:stretch/>
        </p:blipFill>
        <p:spPr>
          <a:xfrm>
            <a:off x="604838" y="695313"/>
            <a:ext cx="3628221" cy="5408822"/>
          </a:xfrm>
          <a:prstGeom prst="rect">
            <a:avLst/>
          </a:prstGeom>
          <a:effectLst>
            <a:outerShdw blurRad="50800" dist="38100" dir="2700000" sx="104000" sy="104000" algn="tl" rotWithShape="0">
              <a:prstClr val="black">
                <a:alpha val="4000"/>
              </a:prstClr>
            </a:outerShdw>
          </a:effectLst>
        </p:spPr>
      </p:pic>
      <p:sp>
        <p:nvSpPr>
          <p:cNvPr id="10" name="Title 5"/>
          <p:cNvSpPr>
            <a:spLocks noGrp="1"/>
          </p:cNvSpPr>
          <p:nvPr>
            <p:ph type="title"/>
          </p:nvPr>
        </p:nvSpPr>
        <p:spPr>
          <a:xfrm>
            <a:off x="4597400" y="365125"/>
            <a:ext cx="6756400" cy="1828800"/>
          </a:xfrm>
        </p:spPr>
        <p:txBody>
          <a:bodyPr>
            <a:normAutofit/>
          </a:bodyPr>
          <a:lstStyle/>
          <a:p>
            <a:r>
              <a:rPr lang="en-US" b="1" dirty="0" smtClean="0">
                <a:solidFill>
                  <a:srgbClr val="FFFF00"/>
                </a:solidFill>
                <a:latin typeface="Bebas Neue Bold" panose="020B0606020202050201" pitchFamily="34" charset="0"/>
              </a:rPr>
              <a:t>Education 5.0: </a:t>
            </a:r>
            <a:br>
              <a:rPr lang="en-US" b="1" dirty="0" smtClean="0">
                <a:solidFill>
                  <a:srgbClr val="FFFF00"/>
                </a:solidFill>
                <a:latin typeface="Bebas Neue Bold" panose="020B0606020202050201" pitchFamily="34" charset="0"/>
              </a:rPr>
            </a:br>
            <a:r>
              <a:rPr lang="en-US" sz="4000" b="1" dirty="0" smtClean="0">
                <a:solidFill>
                  <a:srgbClr val="FFFF00"/>
                </a:solidFill>
                <a:latin typeface="Bebas Neue Bold" panose="020B0606020202050201" pitchFamily="34" charset="0"/>
              </a:rPr>
              <a:t>Nurturing Gen Next for Excellence and Service</a:t>
            </a:r>
            <a:endParaRPr lang="en-IN" sz="4000" dirty="0">
              <a:solidFill>
                <a:srgbClr val="FFFF00"/>
              </a:solidFill>
              <a:latin typeface="Bebas Neue Bold" panose="020B0606020202050201" pitchFamily="34" charset="0"/>
            </a:endParaRPr>
          </a:p>
        </p:txBody>
      </p:sp>
      <p:sp>
        <p:nvSpPr>
          <p:cNvPr id="11" name="Content Placeholder 6"/>
          <p:cNvSpPr>
            <a:spLocks noGrp="1"/>
          </p:cNvSpPr>
          <p:nvPr>
            <p:ph idx="1"/>
          </p:nvPr>
        </p:nvSpPr>
        <p:spPr>
          <a:xfrm>
            <a:off x="4597400" y="2193925"/>
            <a:ext cx="6756400" cy="4351338"/>
          </a:xfrm>
        </p:spPr>
        <p:txBody>
          <a:bodyPr>
            <a:noAutofit/>
          </a:bodyPr>
          <a:lstStyle/>
          <a:p>
            <a:pPr marL="0" indent="0">
              <a:buNone/>
            </a:pPr>
            <a:r>
              <a:rPr lang="en-US" sz="2400" dirty="0" smtClean="0">
                <a:solidFill>
                  <a:schemeClr val="bg1"/>
                </a:solidFill>
              </a:rPr>
              <a:t>Addressing the challenges and opportunities of the digital age, this forward-looking volume explores how Catholic education can respond to emerging technologies, innovation, and socio-cultural shifts while remaining grounded in Gospel values. It proposes a model of “Education 5.0” that combines excellence with service—forming young people who are intellectually competent, ethically grounded, and socially engaged. With insights on AI, digital literacy, ecological education, and inclusive pedagogy, it calls Catholic institutions to lead with creativity and conscience.</a:t>
            </a:r>
            <a:endParaRPr lang="en-IN" sz="2400" dirty="0">
              <a:solidFill>
                <a:schemeClr val="bg1"/>
              </a:solidFill>
            </a:endParaRPr>
          </a:p>
        </p:txBody>
      </p:sp>
    </p:spTree>
    <p:extLst>
      <p:ext uri="{BB962C8B-B14F-4D97-AF65-F5344CB8AC3E}">
        <p14:creationId xmlns:p14="http://schemas.microsoft.com/office/powerpoint/2010/main" val="93497343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6000" r="-3000" b="-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1185" t="9263" r="13914" b="12281"/>
          <a:stretch/>
        </p:blipFill>
        <p:spPr>
          <a:xfrm>
            <a:off x="615023" y="695313"/>
            <a:ext cx="3609105" cy="5408822"/>
          </a:xfrm>
          <a:prstGeom prst="rect">
            <a:avLst/>
          </a:prstGeom>
          <a:effectLst>
            <a:outerShdw blurRad="50800" dist="38100" dir="2700000" sx="104000" sy="104000" algn="tl" rotWithShape="0">
              <a:prstClr val="black">
                <a:alpha val="4000"/>
              </a:prstClr>
            </a:outerShdw>
          </a:effectLst>
        </p:spPr>
      </p:pic>
      <p:sp>
        <p:nvSpPr>
          <p:cNvPr id="7" name="Title 5"/>
          <p:cNvSpPr>
            <a:spLocks noGrp="1"/>
          </p:cNvSpPr>
          <p:nvPr>
            <p:ph type="title"/>
          </p:nvPr>
        </p:nvSpPr>
        <p:spPr>
          <a:xfrm>
            <a:off x="4597400" y="847713"/>
            <a:ext cx="6756400" cy="1374786"/>
          </a:xfrm>
        </p:spPr>
        <p:txBody>
          <a:bodyPr>
            <a:normAutofit/>
          </a:bodyPr>
          <a:lstStyle/>
          <a:p>
            <a:r>
              <a:rPr lang="en-US" b="1" dirty="0" smtClean="0">
                <a:solidFill>
                  <a:srgbClr val="FFFF00"/>
                </a:solidFill>
                <a:latin typeface="Bebas Neue Bold" panose="020B0606020202050201" pitchFamily="34" charset="0"/>
              </a:rPr>
              <a:t>The Teachings of the Catholic Church on Education</a:t>
            </a:r>
            <a:endParaRPr lang="en-IN" dirty="0">
              <a:solidFill>
                <a:srgbClr val="FFFF00"/>
              </a:solidFill>
              <a:latin typeface="Bebas Neue Bold" panose="020B0606020202050201" pitchFamily="34" charset="0"/>
            </a:endParaRPr>
          </a:p>
        </p:txBody>
      </p:sp>
      <p:sp>
        <p:nvSpPr>
          <p:cNvPr id="8" name="Content Placeholder 6"/>
          <p:cNvSpPr>
            <a:spLocks noGrp="1"/>
          </p:cNvSpPr>
          <p:nvPr>
            <p:ph idx="1"/>
          </p:nvPr>
        </p:nvSpPr>
        <p:spPr>
          <a:xfrm>
            <a:off x="4597400" y="2070099"/>
            <a:ext cx="6756400" cy="4106863"/>
          </a:xfrm>
        </p:spPr>
        <p:txBody>
          <a:bodyPr>
            <a:noAutofit/>
          </a:bodyPr>
          <a:lstStyle/>
          <a:p>
            <a:pPr marL="0" indent="0">
              <a:buNone/>
            </a:pPr>
            <a:r>
              <a:rPr lang="en-US" sz="2600" dirty="0" smtClean="0">
                <a:solidFill>
                  <a:schemeClr val="bg1"/>
                </a:solidFill>
              </a:rPr>
              <a:t>Drawing from the rich magisterial tradition of the Church—from </a:t>
            </a:r>
            <a:r>
              <a:rPr lang="en-US" sz="2600" dirty="0" err="1" smtClean="0">
                <a:solidFill>
                  <a:schemeClr val="bg1"/>
                </a:solidFill>
              </a:rPr>
              <a:t>Gravissimum</a:t>
            </a:r>
            <a:r>
              <a:rPr lang="en-US" sz="2600" dirty="0" smtClean="0">
                <a:solidFill>
                  <a:schemeClr val="bg1"/>
                </a:solidFill>
              </a:rPr>
              <a:t> </a:t>
            </a:r>
            <a:r>
              <a:rPr lang="en-US" sz="2600" dirty="0" err="1" smtClean="0">
                <a:solidFill>
                  <a:schemeClr val="bg1"/>
                </a:solidFill>
              </a:rPr>
              <a:t>Educationis</a:t>
            </a:r>
            <a:r>
              <a:rPr lang="en-US" sz="2600" dirty="0" smtClean="0">
                <a:solidFill>
                  <a:schemeClr val="bg1"/>
                </a:solidFill>
              </a:rPr>
              <a:t> to </a:t>
            </a:r>
            <a:r>
              <a:rPr lang="en-US" sz="2600" dirty="0" err="1" smtClean="0">
                <a:solidFill>
                  <a:schemeClr val="bg1"/>
                </a:solidFill>
              </a:rPr>
              <a:t>Veritatis</a:t>
            </a:r>
            <a:r>
              <a:rPr lang="en-US" sz="2600" dirty="0" smtClean="0">
                <a:solidFill>
                  <a:schemeClr val="bg1"/>
                </a:solidFill>
              </a:rPr>
              <a:t> </a:t>
            </a:r>
            <a:r>
              <a:rPr lang="en-US" sz="2600" dirty="0" err="1" smtClean="0">
                <a:solidFill>
                  <a:schemeClr val="bg1"/>
                </a:solidFill>
              </a:rPr>
              <a:t>Gaudium</a:t>
            </a:r>
            <a:r>
              <a:rPr lang="en-US" sz="2600" dirty="0" smtClean="0">
                <a:solidFill>
                  <a:schemeClr val="bg1"/>
                </a:solidFill>
              </a:rPr>
              <a:t>—this scholarly volume presents the foundational principles of Catholic education. It serves as a vital reference for educators, administrators, and researchers who seek to understand education as a ministry of integral human formation. The book traces how the Church views education as a partnership between faith and reason, nurturing wisdom, conscience, and the pursuit of truth.</a:t>
            </a:r>
            <a:endParaRPr lang="en-IN" sz="2600" dirty="0">
              <a:solidFill>
                <a:schemeClr val="bg1"/>
              </a:solidFill>
            </a:endParaRPr>
          </a:p>
        </p:txBody>
      </p:sp>
    </p:spTree>
    <p:extLst>
      <p:ext uri="{BB962C8B-B14F-4D97-AF65-F5344CB8AC3E}">
        <p14:creationId xmlns:p14="http://schemas.microsoft.com/office/powerpoint/2010/main" val="568125458"/>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6000" r="-3000" b="-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1458" t="3228" r="15938" b="1181"/>
          <a:stretch/>
        </p:blipFill>
        <p:spPr>
          <a:xfrm>
            <a:off x="647699" y="690950"/>
            <a:ext cx="3547757" cy="5397578"/>
          </a:xfrm>
          <a:prstGeom prst="rect">
            <a:avLst/>
          </a:prstGeom>
          <a:effectLst>
            <a:outerShdw blurRad="50800" dist="38100" dir="2700000" sx="104000" sy="104000" algn="tl" rotWithShape="0">
              <a:prstClr val="black">
                <a:alpha val="4000"/>
              </a:prstClr>
            </a:outerShdw>
          </a:effectLst>
        </p:spPr>
      </p:pic>
      <p:sp>
        <p:nvSpPr>
          <p:cNvPr id="7" name="Title 5"/>
          <p:cNvSpPr>
            <a:spLocks noGrp="1"/>
          </p:cNvSpPr>
          <p:nvPr>
            <p:ph type="title"/>
          </p:nvPr>
        </p:nvSpPr>
        <p:spPr>
          <a:xfrm>
            <a:off x="4597400" y="365125"/>
            <a:ext cx="6756400" cy="2035175"/>
          </a:xfrm>
        </p:spPr>
        <p:txBody>
          <a:bodyPr>
            <a:normAutofit/>
          </a:bodyPr>
          <a:lstStyle/>
          <a:p>
            <a:r>
              <a:rPr lang="en-US" b="1" dirty="0" smtClean="0">
                <a:solidFill>
                  <a:srgbClr val="FFFF00"/>
                </a:solidFill>
                <a:latin typeface="Bebas Neue Bold" panose="020B0606020202050201" pitchFamily="34" charset="0"/>
              </a:rPr>
              <a:t>Saint Educators: </a:t>
            </a:r>
            <a:br>
              <a:rPr lang="en-US" b="1" dirty="0" smtClean="0">
                <a:solidFill>
                  <a:srgbClr val="FFFF00"/>
                </a:solidFill>
                <a:latin typeface="Bebas Neue Bold" panose="020B0606020202050201" pitchFamily="34" charset="0"/>
              </a:rPr>
            </a:br>
            <a:r>
              <a:rPr lang="en-US" sz="3600" b="1" dirty="0" smtClean="0">
                <a:solidFill>
                  <a:srgbClr val="FFFF00"/>
                </a:solidFill>
                <a:latin typeface="Bebas Neue Bold" panose="020B0606020202050201" pitchFamily="34" charset="0"/>
              </a:rPr>
              <a:t>The Story of Holiness and Education in the Church</a:t>
            </a:r>
            <a:endParaRPr lang="en-IN" sz="3600" dirty="0">
              <a:solidFill>
                <a:srgbClr val="FFFF00"/>
              </a:solidFill>
              <a:latin typeface="Bebas Neue Bold" panose="020B0606020202050201" pitchFamily="34" charset="0"/>
            </a:endParaRPr>
          </a:p>
        </p:txBody>
      </p:sp>
      <p:sp>
        <p:nvSpPr>
          <p:cNvPr id="8" name="Content Placeholder 6"/>
          <p:cNvSpPr>
            <a:spLocks noGrp="1"/>
          </p:cNvSpPr>
          <p:nvPr>
            <p:ph idx="1"/>
          </p:nvPr>
        </p:nvSpPr>
        <p:spPr>
          <a:xfrm>
            <a:off x="4597400" y="2095499"/>
            <a:ext cx="6756400" cy="4081463"/>
          </a:xfrm>
        </p:spPr>
        <p:txBody>
          <a:bodyPr>
            <a:noAutofit/>
          </a:bodyPr>
          <a:lstStyle/>
          <a:p>
            <a:pPr marL="0" indent="0">
              <a:buNone/>
            </a:pPr>
            <a:r>
              <a:rPr lang="en-US" sz="2600" dirty="0" smtClean="0">
                <a:solidFill>
                  <a:schemeClr val="bg1"/>
                </a:solidFill>
              </a:rPr>
              <a:t>This inspiring collection brings to life the stories of great saint-educators—from St. John Bosco and St. Elizabeth Ann Seton to St. Albertus Magnus and St. Claudine </a:t>
            </a:r>
            <a:r>
              <a:rPr lang="en-US" sz="2600" dirty="0" err="1" smtClean="0">
                <a:solidFill>
                  <a:schemeClr val="bg1"/>
                </a:solidFill>
              </a:rPr>
              <a:t>Thévenet</a:t>
            </a:r>
            <a:r>
              <a:rPr lang="en-US" sz="2600" dirty="0" smtClean="0">
                <a:solidFill>
                  <a:schemeClr val="bg1"/>
                </a:solidFill>
              </a:rPr>
              <a:t>—whose lives embody the union of holiness and pedagogy. Each chapter illustrates how education becomes a path to sanctity, and how holiness itself becomes the most compelling form of teaching. The book invites today’s educators to rediscover the spiritual roots of their vocation in the witness of these luminous figures.</a:t>
            </a:r>
            <a:endParaRPr lang="en-IN" sz="2600" dirty="0">
              <a:solidFill>
                <a:schemeClr val="bg1"/>
              </a:solidFill>
            </a:endParaRPr>
          </a:p>
        </p:txBody>
      </p:sp>
    </p:spTree>
    <p:extLst>
      <p:ext uri="{BB962C8B-B14F-4D97-AF65-F5344CB8AC3E}">
        <p14:creationId xmlns:p14="http://schemas.microsoft.com/office/powerpoint/2010/main" val="296845522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6000" r="-3000" b="-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9860" r="2731" b="5185"/>
          <a:stretch/>
        </p:blipFill>
        <p:spPr>
          <a:xfrm>
            <a:off x="632070" y="702982"/>
            <a:ext cx="3584330" cy="5397580"/>
          </a:xfrm>
          <a:prstGeom prst="rect">
            <a:avLst/>
          </a:prstGeom>
          <a:effectLst>
            <a:outerShdw blurRad="50800" dist="38100" dir="2700000" sx="104000" sy="104000" algn="tl" rotWithShape="0">
              <a:prstClr val="black">
                <a:alpha val="4000"/>
              </a:prstClr>
            </a:outerShdw>
          </a:effectLst>
        </p:spPr>
      </p:pic>
      <p:sp>
        <p:nvSpPr>
          <p:cNvPr id="7" name="Title 5"/>
          <p:cNvSpPr>
            <a:spLocks noGrp="1"/>
          </p:cNvSpPr>
          <p:nvPr>
            <p:ph type="title"/>
          </p:nvPr>
        </p:nvSpPr>
        <p:spPr>
          <a:xfrm>
            <a:off x="4597400" y="702982"/>
            <a:ext cx="6756400" cy="1329018"/>
          </a:xfrm>
        </p:spPr>
        <p:txBody>
          <a:bodyPr>
            <a:normAutofit/>
          </a:bodyPr>
          <a:lstStyle/>
          <a:p>
            <a:r>
              <a:rPr lang="en-IN" b="1" dirty="0">
                <a:solidFill>
                  <a:srgbClr val="FFFF00"/>
                </a:solidFill>
                <a:latin typeface="Bebas Neue Bold" panose="020B0606020202050201" pitchFamily="34" charset="0"/>
              </a:rPr>
              <a:t>Catholic Educators: </a:t>
            </a:r>
            <a:r>
              <a:rPr lang="en-IN" b="1" dirty="0" smtClean="0">
                <a:solidFill>
                  <a:srgbClr val="FFFF00"/>
                </a:solidFill>
                <a:latin typeface="Bebas Neue Bold" panose="020B0606020202050201" pitchFamily="34" charset="0"/>
              </a:rPr>
              <a:t/>
            </a:r>
            <a:br>
              <a:rPr lang="en-IN" b="1" dirty="0" smtClean="0">
                <a:solidFill>
                  <a:srgbClr val="FFFF00"/>
                </a:solidFill>
                <a:latin typeface="Bebas Neue Bold" panose="020B0606020202050201" pitchFamily="34" charset="0"/>
              </a:rPr>
            </a:br>
            <a:r>
              <a:rPr lang="en-IN" sz="3600" b="1" dirty="0" smtClean="0">
                <a:solidFill>
                  <a:srgbClr val="FFFF00"/>
                </a:solidFill>
                <a:latin typeface="Bebas Neue Bold" panose="020B0606020202050201" pitchFamily="34" charset="0"/>
              </a:rPr>
              <a:t>Heralds </a:t>
            </a:r>
            <a:r>
              <a:rPr lang="en-IN" sz="3600" b="1" dirty="0">
                <a:solidFill>
                  <a:srgbClr val="FFFF00"/>
                </a:solidFill>
                <a:latin typeface="Bebas Neue Bold" panose="020B0606020202050201" pitchFamily="34" charset="0"/>
              </a:rPr>
              <a:t>of Transforming Education</a:t>
            </a:r>
            <a:endParaRPr lang="en-IN" dirty="0">
              <a:solidFill>
                <a:srgbClr val="FFFF00"/>
              </a:solidFill>
              <a:latin typeface="Bebas Neue Bold" panose="020B0606020202050201" pitchFamily="34" charset="0"/>
            </a:endParaRPr>
          </a:p>
        </p:txBody>
      </p:sp>
      <p:sp>
        <p:nvSpPr>
          <p:cNvPr id="8" name="Content Placeholder 6"/>
          <p:cNvSpPr>
            <a:spLocks noGrp="1"/>
          </p:cNvSpPr>
          <p:nvPr>
            <p:ph idx="1"/>
          </p:nvPr>
        </p:nvSpPr>
        <p:spPr>
          <a:xfrm>
            <a:off x="4597400" y="2158999"/>
            <a:ext cx="6756400" cy="4017963"/>
          </a:xfrm>
        </p:spPr>
        <p:txBody>
          <a:bodyPr>
            <a:noAutofit/>
          </a:bodyPr>
          <a:lstStyle/>
          <a:p>
            <a:pPr marL="0" indent="0">
              <a:buNone/>
            </a:pPr>
            <a:r>
              <a:rPr lang="en-IN" sz="2600" dirty="0">
                <a:solidFill>
                  <a:schemeClr val="bg1"/>
                </a:solidFill>
              </a:rPr>
              <a:t>This volume celebrates the vocation of Catholic educators as agents of transformation in today’s complex world. Through reflective essays and case studies, it highlights the sacred calling of teachers who not only impart knowledge but awaken faith, compassion, and moral vision in their students. Rooted in Pope Francis’ Global Compact on Education, the book reminds educators that true education transforms both the learner and the teacher through a dialogue of life, values, and hope.</a:t>
            </a:r>
          </a:p>
        </p:txBody>
      </p:sp>
    </p:spTree>
    <p:extLst>
      <p:ext uri="{BB962C8B-B14F-4D97-AF65-F5344CB8AC3E}">
        <p14:creationId xmlns:p14="http://schemas.microsoft.com/office/powerpoint/2010/main" val="166761236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6000" r="-3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24100"/>
            <a:ext cx="9144000" cy="1397000"/>
          </a:xfrm>
        </p:spPr>
        <p:txBody>
          <a:bodyPr>
            <a:noAutofit/>
          </a:bodyPr>
          <a:lstStyle/>
          <a:p>
            <a:r>
              <a:rPr lang="en-IN" sz="6600" b="1" dirty="0" smtClean="0">
                <a:solidFill>
                  <a:schemeClr val="bg1"/>
                </a:solidFill>
                <a:latin typeface="Bebas Neue Bold" panose="020B0606020202050201" pitchFamily="34" charset="0"/>
              </a:rPr>
              <a:t>Thank you</a:t>
            </a:r>
            <a:endParaRPr lang="en-IN" sz="6600" dirty="0">
              <a:solidFill>
                <a:schemeClr val="bg1"/>
              </a:solidFill>
              <a:latin typeface="Bebas Neue Bold" panose="020B0606020202050201" pitchFamily="34" charset="0"/>
            </a:endParaRPr>
          </a:p>
        </p:txBody>
      </p:sp>
    </p:spTree>
    <p:extLst>
      <p:ext uri="{BB962C8B-B14F-4D97-AF65-F5344CB8AC3E}">
        <p14:creationId xmlns:p14="http://schemas.microsoft.com/office/powerpoint/2010/main" val="25854122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557</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Bebas Neue Bold</vt:lpstr>
      <vt:lpstr>Calibri</vt:lpstr>
      <vt:lpstr>Calibri Light</vt:lpstr>
      <vt:lpstr>Office Theme</vt:lpstr>
      <vt:lpstr>CBCI Office for Education and Culture Releases Four Landmark Volumes on Catholic Education</vt:lpstr>
      <vt:lpstr>PowerPoint Presentation</vt:lpstr>
      <vt:lpstr>PowerPoint Presentation</vt:lpstr>
      <vt:lpstr>Education 5.0:  Nurturing Gen Next for Excellence and Service</vt:lpstr>
      <vt:lpstr>The Teachings of the Catholic Church on Education</vt:lpstr>
      <vt:lpstr>Saint Educators:  The Story of Holiness and Education in the Church</vt:lpstr>
      <vt:lpstr>Catholic Educators:  Heralds of Transforming Education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minds</dc:creator>
  <cp:lastModifiedBy>Creative minds</cp:lastModifiedBy>
  <cp:revision>6</cp:revision>
  <dcterms:created xsi:type="dcterms:W3CDTF">2025-11-17T06:29:07Z</dcterms:created>
  <dcterms:modified xsi:type="dcterms:W3CDTF">2025-11-17T07:13:23Z</dcterms:modified>
</cp:coreProperties>
</file>